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64" r:id="rId12"/>
    <p:sldId id="265" r:id="rId13"/>
    <p:sldId id="266" r:id="rId14"/>
    <p:sldId id="270" r:id="rId15"/>
    <p:sldId id="271" r:id="rId16"/>
    <p:sldId id="269" r:id="rId17"/>
    <p:sldId id="267" r:id="rId18"/>
  </p:sldIdLst>
  <p:sldSz cx="18288000" cy="10287000"/>
  <p:notesSz cx="6858000" cy="9144000"/>
  <p:embeddedFontLst>
    <p:embeddedFont>
      <p:font typeface="Pretendard Light" panose="020B0600000101010101" charset="-127"/>
      <p:regular r:id="rId19"/>
    </p:embeddedFont>
    <p:embeddedFont>
      <p:font typeface="Pretendard Medium" panose="020B0600000101010101" charset="-127"/>
      <p:bold r:id="rId20"/>
    </p:embeddedFont>
    <p:embeddedFont>
      <p:font typeface="Pretendard Regular" panose="020B0600000101010101" charset="-127"/>
      <p:regular r:id="rId21"/>
    </p:embeddedFont>
    <p:embeddedFont>
      <p:font typeface="Abadi" panose="020B0604020104020204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s://github.com/minleewang/SKN08-1st-1Team/tree/main/db_autom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s://github.com/minleewang/SKN08-1st-1Team/tree/main/db_autom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s://github.com/minleewang/SKN08-1st-1Team/tree/main/db_autom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118600"/>
            <a:ext cx="16789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664700"/>
            <a:ext cx="16789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723900"/>
            <a:ext cx="381000" cy="215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635000"/>
            <a:ext cx="2286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4D4D4D"/>
                </a:solidFill>
                <a:latin typeface="Pretendard Regular"/>
              </a:rPr>
              <a:t>COACH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93700" y="9220200"/>
            <a:ext cx="4076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29BEE"/>
                </a:solidFill>
                <a:latin typeface="Pretendard Regular"/>
              </a:rPr>
              <a:t>SK08-1ST-1Team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300" y="5279644"/>
            <a:ext cx="17208500" cy="435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1000" b="0" i="0" u="none" strike="noStrike" dirty="0">
                <a:solidFill>
                  <a:srgbClr val="000000"/>
                </a:solidFill>
                <a:ea typeface="Pretendard Medium"/>
              </a:rPr>
              <a:t>전국</a:t>
            </a:r>
            <a:r>
              <a:rPr lang="en-US" sz="11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0" b="0" i="0" u="none" strike="noStrike" dirty="0">
                <a:solidFill>
                  <a:srgbClr val="000000"/>
                </a:solidFill>
                <a:ea typeface="Pretendard Medium"/>
              </a:rPr>
              <a:t>자동차</a:t>
            </a:r>
            <a:r>
              <a:rPr lang="en-US" sz="11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0" b="0" i="0" u="none" strike="noStrike" dirty="0">
                <a:solidFill>
                  <a:srgbClr val="000000"/>
                </a:solidFill>
                <a:ea typeface="Pretendard Medium"/>
              </a:rPr>
              <a:t>등록</a:t>
            </a:r>
            <a:r>
              <a:rPr lang="en-US" sz="11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0" b="0" i="0" u="none" strike="noStrike" dirty="0">
                <a:solidFill>
                  <a:srgbClr val="000000"/>
                </a:solidFill>
                <a:ea typeface="Pretendard Medium"/>
              </a:rPr>
              <a:t>현황</a:t>
            </a:r>
            <a:r>
              <a:rPr lang="en-US" sz="11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11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0" b="0" i="0" u="none" strike="noStrike" dirty="0">
                <a:solidFill>
                  <a:srgbClr val="000000"/>
                </a:solidFill>
                <a:ea typeface="Pretendard Medium"/>
              </a:rPr>
              <a:t>기업</a:t>
            </a:r>
            <a:r>
              <a:rPr lang="en-US" sz="11000" b="0" i="0" u="none" strike="noStrike" dirty="0">
                <a:solidFill>
                  <a:srgbClr val="000000"/>
                </a:solidFill>
                <a:latin typeface="Pretendard Medium"/>
              </a:rPr>
              <a:t> FAQ </a:t>
            </a:r>
            <a:r>
              <a:rPr lang="ko-KR" sz="11000" b="0" i="0" u="none" strike="noStrike" dirty="0">
                <a:solidFill>
                  <a:srgbClr val="000000"/>
                </a:solidFill>
                <a:ea typeface="Pretendard Medium"/>
              </a:rPr>
              <a:t>조회</a:t>
            </a:r>
            <a:r>
              <a:rPr lang="en-US" sz="11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1000" b="0" i="0" u="none" strike="noStrike" dirty="0" err="1">
                <a:solidFill>
                  <a:srgbClr val="000000"/>
                </a:solidFill>
                <a:ea typeface="Pretendard Medium"/>
              </a:rPr>
              <a:t>웹앱</a:t>
            </a:r>
            <a:endParaRPr lang="ko-KR" sz="11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4B825-590C-52A1-2BE0-826128132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567D336D-9399-6BDC-CD0A-EE47783A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2334801-88D8-02B6-6BC6-DE2B677B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70DC56-821B-5608-ECF9-3D16AEE3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83C8D5-12E6-A072-79E8-A5B4C2FBFCFC}"/>
              </a:ext>
            </a:extLst>
          </p:cNvPr>
          <p:cNvSpPr txBox="1"/>
          <p:nvPr/>
        </p:nvSpPr>
        <p:spPr>
          <a:xfrm>
            <a:off x="2476500" y="10668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코드분석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16B1435-B795-4D24-2B97-2ECB7D519D46}"/>
              </a:ext>
            </a:extLst>
          </p:cNvPr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D0FD6C9-FC1C-C1F9-07BF-2692A88DE1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F558DE8-5003-8274-0B06-29F6B04300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016000" y="3683000"/>
            <a:ext cx="48514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993B14B-6A19-D562-0656-469692D00105}"/>
              </a:ext>
            </a:extLst>
          </p:cNvPr>
          <p:cNvSpPr txBox="1"/>
          <p:nvPr/>
        </p:nvSpPr>
        <p:spPr>
          <a:xfrm>
            <a:off x="1016000" y="3568700"/>
            <a:ext cx="1498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3300" b="0" i="0" u="none" strike="noStrike" dirty="0">
              <a:solidFill>
                <a:srgbClr val="4D4D4D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94C2F0A-19DF-3F5F-13B5-A001F7B2DB78}"/>
              </a:ext>
            </a:extLst>
          </p:cNvPr>
          <p:cNvSpPr txBox="1"/>
          <p:nvPr/>
        </p:nvSpPr>
        <p:spPr>
          <a:xfrm>
            <a:off x="1003300" y="30226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600" b="0" i="0" u="none" strike="noStrike" dirty="0">
              <a:solidFill>
                <a:srgbClr val="229BEE"/>
              </a:solidFill>
              <a:ea typeface="Pretendard Medium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910A82D2-959C-B801-44D9-59DC65C2B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794000"/>
            <a:ext cx="7645400" cy="17907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4D1F0D-7FAF-B612-257A-A681759A924F}"/>
              </a:ext>
            </a:extLst>
          </p:cNvPr>
          <p:cNvGrpSpPr/>
          <p:nvPr/>
        </p:nvGrpSpPr>
        <p:grpSpPr>
          <a:xfrm>
            <a:off x="9093200" y="3041650"/>
            <a:ext cx="6473825" cy="1282700"/>
            <a:chOff x="9474200" y="4502150"/>
            <a:chExt cx="6473825" cy="1282700"/>
          </a:xfrm>
        </p:grpSpPr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908CE512-9475-7764-FF53-DE39E916C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5400000">
              <a:off x="10426700" y="5130800"/>
              <a:ext cx="1282700" cy="25400"/>
            </a:xfrm>
            <a:prstGeom prst="rect">
              <a:avLst/>
            </a:prstGeom>
          </p:spPr>
        </p:pic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6760332-7AE5-83C2-4C9F-02E43F5107A3}"/>
                </a:ext>
              </a:extLst>
            </p:cNvPr>
            <p:cNvSpPr txBox="1"/>
            <p:nvPr/>
          </p:nvSpPr>
          <p:spPr>
            <a:xfrm>
              <a:off x="9474200" y="4813300"/>
              <a:ext cx="16383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500" b="0" i="0" u="none" strike="noStrike" dirty="0">
                  <a:solidFill>
                    <a:srgbClr val="229BEE"/>
                  </a:solidFill>
                  <a:latin typeface="Pretendard Medium"/>
                </a:rPr>
                <a:t>01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142BDEEF-D16D-FE4F-D368-F091EF50C2F1}"/>
                </a:ext>
              </a:extLst>
            </p:cNvPr>
            <p:cNvSpPr txBox="1"/>
            <p:nvPr/>
          </p:nvSpPr>
          <p:spPr>
            <a:xfrm>
              <a:off x="11198225" y="4542061"/>
              <a:ext cx="4749800" cy="933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ko-KR" altLang="en-US" sz="3000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엑셀 파일에 있는 정보들 확인</a:t>
              </a:r>
              <a:endParaRPr lang="ko-KR" sz="3000" b="0" i="0" u="none" strike="noStrike" dirty="0">
                <a:solidFill>
                  <a:srgbClr val="4D4D4D"/>
                </a:solidFill>
                <a:ea typeface="Pretendard Regular"/>
              </a:endParaRPr>
            </a:p>
          </p:txBody>
        </p:sp>
      </p:grpSp>
      <p:pic>
        <p:nvPicPr>
          <p:cNvPr id="28" name="Picture 5">
            <a:extLst>
              <a:ext uri="{FF2B5EF4-FFF2-40B4-BE49-F238E27FC236}">
                <a16:creationId xmlns:a16="http://schemas.microsoft.com/office/drawing/2014/main" id="{53CBDD0C-1124-028A-2334-153045E8D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6084" y="4867175"/>
            <a:ext cx="7645400" cy="17907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94C5DBB-D2A8-C124-0F57-342E271D2FB7}"/>
              </a:ext>
            </a:extLst>
          </p:cNvPr>
          <p:cNvGrpSpPr/>
          <p:nvPr/>
        </p:nvGrpSpPr>
        <p:grpSpPr>
          <a:xfrm>
            <a:off x="9125284" y="5114825"/>
            <a:ext cx="7638715" cy="1282700"/>
            <a:chOff x="9474200" y="4502150"/>
            <a:chExt cx="7638715" cy="1282700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974F4BB2-7EF6-B607-B6B0-A692A4B95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5400000">
              <a:off x="10426700" y="5130800"/>
              <a:ext cx="1282700" cy="25400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F9DFD31F-43BF-7EF8-36BC-36A3DF81FF8D}"/>
                </a:ext>
              </a:extLst>
            </p:cNvPr>
            <p:cNvSpPr txBox="1"/>
            <p:nvPr/>
          </p:nvSpPr>
          <p:spPr>
            <a:xfrm>
              <a:off x="9474200" y="4813300"/>
              <a:ext cx="16383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500" b="0" i="0" u="none" strike="noStrike" dirty="0">
                  <a:solidFill>
                    <a:srgbClr val="229BEE"/>
                  </a:solidFill>
                  <a:latin typeface="Pretendard Medium"/>
                </a:rPr>
                <a:t>02</a:t>
              </a:r>
            </a:p>
          </p:txBody>
        </p:sp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B241CA28-39E7-E36B-5783-1DC863F95B10}"/>
                </a:ext>
              </a:extLst>
            </p:cNvPr>
            <p:cNvSpPr txBox="1"/>
            <p:nvPr/>
          </p:nvSpPr>
          <p:spPr>
            <a:xfrm>
              <a:off x="11198225" y="4542061"/>
              <a:ext cx="5914690" cy="1060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ko-KR" altLang="en-US" sz="3000" b="0" i="0" u="none" strike="noStrike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정보들을 리스트로 전환 </a:t>
              </a:r>
              <a:endParaRPr lang="ko-KR" sz="3000" b="0" i="0" u="none" strike="noStrike" dirty="0">
                <a:solidFill>
                  <a:srgbClr val="4D4D4D"/>
                </a:solidFill>
                <a:ea typeface="Pretendard Regular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A9AAF9F-4678-A781-7E2E-3214FF91F57F}"/>
              </a:ext>
            </a:extLst>
          </p:cNvPr>
          <p:cNvSpPr txBox="1"/>
          <p:nvPr/>
        </p:nvSpPr>
        <p:spPr>
          <a:xfrm>
            <a:off x="11063705" y="8265819"/>
            <a:ext cx="387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가져오는 정보들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86A9AD-7C9E-9CE4-65EC-1C4F5D440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21" y="2768600"/>
            <a:ext cx="5087007" cy="70688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53B6F7-98C0-4E9D-45AF-FD1442B07E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5803" y="6780477"/>
            <a:ext cx="2313982" cy="32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1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98600" y="8331200"/>
            <a:ext cx="6045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3500" y="3708400"/>
            <a:ext cx="8293100" cy="337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19000" b="0" i="0" u="none" strike="noStrike">
                <a:solidFill>
                  <a:srgbClr val="229BEE"/>
                </a:solidFill>
                <a:latin typeface="Pretendard Medium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8600" y="6654800"/>
            <a:ext cx="9080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ko-KR" sz="8400" b="0" i="0" u="none" strike="noStrike">
                <a:solidFill>
                  <a:srgbClr val="4D4D4D"/>
                </a:solidFill>
                <a:ea typeface="Pretendard Medium"/>
              </a:rPr>
              <a:t>실행</a:t>
            </a:r>
            <a:r>
              <a:rPr lang="en-US" sz="8400" b="0" i="0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400" b="0" i="0" u="none" strike="noStrike">
                <a:solidFill>
                  <a:srgbClr val="4D4D4D"/>
                </a:solidFill>
                <a:ea typeface="Pretendard Medium"/>
              </a:rPr>
              <a:t>결과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0" y="3251200"/>
            <a:ext cx="76454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10490200" y="4127500"/>
            <a:ext cx="1282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3251200"/>
            <a:ext cx="8140700" cy="584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6553200"/>
            <a:ext cx="3810000" cy="1790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76500" y="10795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실행결과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0400" y="3810000"/>
            <a:ext cx="1638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95100" y="3594100"/>
            <a:ext cx="56515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crawl-car-data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를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POSTMAN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에서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실행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 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크롤링을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시작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6553200"/>
            <a:ext cx="7645400" cy="179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10439400" y="7442200"/>
            <a:ext cx="12827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474200" y="7112000"/>
            <a:ext cx="1638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88700" y="7175500"/>
            <a:ext cx="582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크롤링이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끝나면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이상없다는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알림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00" y="5664200"/>
            <a:ext cx="76454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10541000" y="6540500"/>
            <a:ext cx="1282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76500" y="10795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실행결과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88500" y="6223000"/>
            <a:ext cx="1638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26800" y="6007100"/>
            <a:ext cx="6070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 dirty="0" err="1">
                <a:solidFill>
                  <a:srgbClr val="4D4D4D"/>
                </a:solidFill>
                <a:latin typeface="Pretendard Regular"/>
              </a:rPr>
              <a:t>streamlit</a:t>
            </a:r>
            <a:r>
              <a:rPr lang="en-US" sz="3000" b="0" i="0" u="none" strike="noStrike" dirty="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4D4D4D"/>
                </a:solidFill>
                <a:ea typeface="Pretendard Regular"/>
              </a:rPr>
              <a:t>실행</a:t>
            </a:r>
            <a:r>
              <a:rPr lang="en-US" sz="3000" b="0" i="0" u="none" strike="noStrike" dirty="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3000" b="0" i="0" u="none" strike="noStrike" dirty="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altLang="en-US" sz="3000" b="0" i="0" u="none" strike="noStrike" dirty="0" err="1">
                <a:solidFill>
                  <a:srgbClr val="4D4D4D"/>
                </a:solidFill>
                <a:latin typeface="Pretendard Regular"/>
              </a:rPr>
              <a:t>크롤링</a:t>
            </a:r>
            <a:r>
              <a:rPr lang="ko-KR" altLang="en-US" sz="3000" b="0" i="0" u="none" strike="noStrike" dirty="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4D4D4D"/>
                </a:solidFill>
                <a:ea typeface="Pretendard Regular"/>
              </a:rPr>
              <a:t>데이터</a:t>
            </a:r>
            <a:r>
              <a:rPr lang="en-US" sz="3000" b="0" i="0" u="none" strike="noStrike" dirty="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3000" b="0" i="0" u="none" strike="noStrike" dirty="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4D4D4D"/>
                </a:solidFill>
                <a:ea typeface="Pretendard Regular"/>
              </a:rPr>
              <a:t>가능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4419600"/>
            <a:ext cx="76200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E84AB-C191-F774-655B-93670EE4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FFA861-5965-FB0A-4545-780FFD2F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E0D389-627C-3470-7D9B-51E63B17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9E58C9-6646-495D-1E6C-1243F2D1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BA8E469-D3DB-0682-AD84-4B8FD6186F3B}"/>
              </a:ext>
            </a:extLst>
          </p:cNvPr>
          <p:cNvSpPr txBox="1"/>
          <p:nvPr/>
        </p:nvSpPr>
        <p:spPr>
          <a:xfrm>
            <a:off x="2476500" y="10795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실행결과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F96F7D2-7A13-9370-D92B-A68843531712}"/>
              </a:ext>
            </a:extLst>
          </p:cNvPr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65EDD5-6B05-119F-2C13-A2A06F4A6CDD}"/>
              </a:ext>
            </a:extLst>
          </p:cNvPr>
          <p:cNvGrpSpPr/>
          <p:nvPr/>
        </p:nvGrpSpPr>
        <p:grpSpPr>
          <a:xfrm>
            <a:off x="8382000" y="5327650"/>
            <a:ext cx="7708900" cy="1790700"/>
            <a:chOff x="9588500" y="5664200"/>
            <a:chExt cx="7708900" cy="17907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D5682463-C193-3B28-6811-45A205972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9300" y="5664200"/>
              <a:ext cx="7645400" cy="17907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8BF454E-C8B6-BA27-96FF-B952A650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5400000">
              <a:off x="10541000" y="6540500"/>
              <a:ext cx="1282700" cy="25400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B796451-CDB1-EF22-2A06-9DA3935761E6}"/>
                </a:ext>
              </a:extLst>
            </p:cNvPr>
            <p:cNvSpPr txBox="1"/>
            <p:nvPr/>
          </p:nvSpPr>
          <p:spPr>
            <a:xfrm>
              <a:off x="9588500" y="6223000"/>
              <a:ext cx="1638300" cy="635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500" b="0" i="0" u="none" strike="noStrike" dirty="0">
                  <a:solidFill>
                    <a:srgbClr val="229BEE"/>
                  </a:solidFill>
                  <a:latin typeface="Pretendard Medium"/>
                </a:rPr>
                <a:t>01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0F2F391-F8A8-7A19-64F3-DCD29DC28A2D}"/>
                </a:ext>
              </a:extLst>
            </p:cNvPr>
            <p:cNvSpPr txBox="1"/>
            <p:nvPr/>
          </p:nvSpPr>
          <p:spPr>
            <a:xfrm>
              <a:off x="11277600" y="6007100"/>
              <a:ext cx="6019800" cy="105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en-US" altLang="ko-KR" sz="3000" dirty="0" err="1">
                  <a:solidFill>
                    <a:srgbClr val="4D4D4D"/>
                  </a:solidFill>
                  <a:latin typeface="Pretendard Regular"/>
                  <a:ea typeface="Pretendard Regular"/>
                </a:rPr>
                <a:t>Streamlit</a:t>
              </a:r>
              <a:r>
                <a:rPr lang="ko-KR" altLang="en-US" sz="3000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을 통한 </a:t>
              </a:r>
              <a:r>
                <a:rPr lang="en-US" altLang="ko-KR" sz="3000" dirty="0" err="1">
                  <a:solidFill>
                    <a:srgbClr val="4D4D4D"/>
                  </a:solidFill>
                  <a:latin typeface="Pretendard Regular"/>
                  <a:ea typeface="Pretendard Regular"/>
                </a:rPr>
                <a:t>car_registration</a:t>
              </a:r>
              <a:r>
                <a:rPr lang="en-US" altLang="ko-KR" sz="3000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 </a:t>
              </a:r>
            </a:p>
            <a:p>
              <a:pPr lvl="0" algn="l">
                <a:lnSpc>
                  <a:spcPct val="112050"/>
                </a:lnSpc>
              </a:pPr>
              <a:r>
                <a:rPr lang="ko-KR" altLang="en-US" sz="3000" b="0" i="0" u="none" strike="noStrike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데이터 확인 가능</a:t>
              </a:r>
              <a:endParaRPr lang="ko-KR" sz="3000" b="0" i="0" u="none" strike="noStrike" dirty="0">
                <a:solidFill>
                  <a:srgbClr val="4D4D4D"/>
                </a:solidFill>
                <a:ea typeface="Pretendard Regular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08CEC4-DD87-FEE2-9B6C-2F33F0B9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726381"/>
            <a:ext cx="6239954" cy="699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8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C2B0A-379D-B0F8-52B0-D69750427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5023B1-C9EE-77F7-BB9C-DC706BA9B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0094A3-F145-C96B-E7B5-FB5A260F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22BA5DF-3E53-832E-F25E-6392F8B5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F5215B5-BA7A-996F-A8C7-9C0DC5E473F7}"/>
              </a:ext>
            </a:extLst>
          </p:cNvPr>
          <p:cNvSpPr txBox="1"/>
          <p:nvPr/>
        </p:nvSpPr>
        <p:spPr>
          <a:xfrm>
            <a:off x="2476500" y="10795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실행결과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00F8CE-046F-D673-61DF-28707C16C8B5}"/>
              </a:ext>
            </a:extLst>
          </p:cNvPr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76B5AC-0B4E-E69B-C597-1711449A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00" y="5387616"/>
            <a:ext cx="7645400" cy="1790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F14548-E3BC-3407-7DEC-09E5634C84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9334500" y="6263916"/>
            <a:ext cx="1282700" cy="254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64D56FC-BE44-2720-05E2-8E1EB1465730}"/>
              </a:ext>
            </a:extLst>
          </p:cNvPr>
          <p:cNvSpPr txBox="1"/>
          <p:nvPr/>
        </p:nvSpPr>
        <p:spPr>
          <a:xfrm>
            <a:off x="8382000" y="5946416"/>
            <a:ext cx="1638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229BEE"/>
                </a:solidFill>
                <a:latin typeface="Pretendard Medium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7480FB1-9A24-F9C0-DEB5-7C25C91F49B4}"/>
              </a:ext>
            </a:extLst>
          </p:cNvPr>
          <p:cNvSpPr txBox="1"/>
          <p:nvPr/>
        </p:nvSpPr>
        <p:spPr>
          <a:xfrm>
            <a:off x="10071100" y="5730516"/>
            <a:ext cx="60071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altLang="ko-KR" sz="2800" dirty="0" err="1">
                <a:solidFill>
                  <a:srgbClr val="4D4D4D"/>
                </a:solidFill>
                <a:latin typeface="Pretendard Regular"/>
              </a:rPr>
              <a:t>Streamlit</a:t>
            </a:r>
            <a:r>
              <a:rPr lang="ko-KR" altLang="en-US" sz="2800" dirty="0" err="1">
                <a:solidFill>
                  <a:srgbClr val="4D4D4D"/>
                </a:solidFill>
                <a:latin typeface="Pretendard Regular"/>
              </a:rPr>
              <a:t>을통한</a:t>
            </a:r>
            <a:r>
              <a:rPr lang="en-US" altLang="ko-KR" sz="2800" dirty="0" err="1">
                <a:solidFill>
                  <a:srgbClr val="4D4D4D"/>
                </a:solidFill>
                <a:latin typeface="Pretendard Regular"/>
              </a:rPr>
              <a:t>c</a:t>
            </a:r>
            <a:r>
              <a:rPr lang="en-US" altLang="ko-KR" sz="2800" i="0" u="none" strike="noStrike" dirty="0" err="1">
                <a:solidFill>
                  <a:srgbClr val="4D4D4D"/>
                </a:solidFill>
                <a:latin typeface="Pretendard Regular"/>
              </a:rPr>
              <a:t>ar_business_pricing</a:t>
            </a:r>
            <a:r>
              <a:rPr lang="ko-KR" altLang="en-US" sz="2800" i="0" u="none" strike="noStrike" dirty="0">
                <a:solidFill>
                  <a:srgbClr val="4D4D4D"/>
                </a:solidFill>
                <a:latin typeface="Pretendard Regular"/>
              </a:rPr>
              <a:t> 데이터</a:t>
            </a:r>
            <a:r>
              <a:rPr lang="en-US" altLang="ko-KR" sz="2800" dirty="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altLang="en-US" sz="2800" dirty="0">
                <a:solidFill>
                  <a:srgbClr val="4D4D4D"/>
                </a:solidFill>
                <a:latin typeface="Pretendard Regular"/>
              </a:rPr>
              <a:t>확인 가능</a:t>
            </a:r>
            <a:endParaRPr lang="ko-KR" sz="2800" b="0" i="0" u="none" strike="noStrike" dirty="0">
              <a:solidFill>
                <a:srgbClr val="4D4D4D"/>
              </a:solidFill>
              <a:ea typeface="Pretendard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BAF7C1-CB44-2FBC-5C26-DD5DB6FD6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786063"/>
            <a:ext cx="6240462" cy="69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97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0093F-B9B0-C7F9-90F7-3A223A7E3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6D6D0B0-A258-A3AC-AA72-A51E7E942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6545C0C-0683-0011-6FC9-DFB75F4CB7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98600" y="8331200"/>
            <a:ext cx="6045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718AF33-3730-2B7F-7338-BE690FDD5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0B6FFFA-08A2-561A-444E-D1E69E83E89B}"/>
              </a:ext>
            </a:extLst>
          </p:cNvPr>
          <p:cNvSpPr txBox="1"/>
          <p:nvPr/>
        </p:nvSpPr>
        <p:spPr>
          <a:xfrm>
            <a:off x="1333500" y="3708400"/>
            <a:ext cx="8293100" cy="337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19000" b="0" i="0" u="none" strike="noStrike" dirty="0">
                <a:solidFill>
                  <a:srgbClr val="229BEE"/>
                </a:solidFill>
                <a:latin typeface="Pretendard Medium"/>
              </a:rPr>
              <a:t>04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2FFD05E-7244-3857-6165-B87B78668512}"/>
              </a:ext>
            </a:extLst>
          </p:cNvPr>
          <p:cNvSpPr txBox="1"/>
          <p:nvPr/>
        </p:nvSpPr>
        <p:spPr>
          <a:xfrm>
            <a:off x="1498600" y="6654800"/>
            <a:ext cx="9080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ko-KR" altLang="en-US" sz="8400" b="0" i="0" u="none" strike="noStrike">
                <a:solidFill>
                  <a:srgbClr val="4D4D4D"/>
                </a:solidFill>
                <a:ea typeface="Pretendard Medium"/>
              </a:rPr>
              <a:t>후기 </a:t>
            </a:r>
            <a:endParaRPr lang="ko-KR" sz="8400" b="0" i="0" u="none" strike="noStrike" dirty="0">
              <a:solidFill>
                <a:srgbClr val="4D4D4D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8273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3352800"/>
            <a:ext cx="16281400" cy="440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7900" y="8521700"/>
            <a:ext cx="2755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21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70300" y="8521700"/>
            <a:ext cx="13639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endParaRPr lang="en-US" sz="2100" b="0" i="0" u="none" strike="noStrike" dirty="0">
              <a:solidFill>
                <a:srgbClr val="4D4D4D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6000" y="3797300"/>
            <a:ext cx="16294100" cy="3479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16199"/>
              </a:lnSpc>
            </a:pPr>
            <a:endParaRPr lang="en-US" sz="2000" dirty="0">
              <a:solidFill>
                <a:srgbClr val="4D4D4D"/>
              </a:solidFill>
              <a:latin typeface="Pretendard Medium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4D4D4D"/>
              </a:solidFill>
              <a:latin typeface="Pretendard Medium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D4D4D"/>
              </a:solidFill>
              <a:latin typeface="Pretendard Medium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4D4D4D"/>
              </a:solidFill>
              <a:latin typeface="Pretendard Medium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D4D4D"/>
              </a:solidFill>
              <a:latin typeface="Pretendard Medium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4D4D4D"/>
              </a:solidFill>
              <a:latin typeface="Pretendard Medium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D4D4D"/>
              </a:solidFill>
              <a:latin typeface="Pretendard Medium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4D4D4D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76500" y="10668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dirty="0">
                <a:solidFill>
                  <a:srgbClr val="4D4D4D"/>
                </a:solidFill>
                <a:latin typeface="Pretendard Medium"/>
              </a:rPr>
              <a:t>후기</a:t>
            </a:r>
            <a:endParaRPr lang="en-US" sz="7900" b="0" i="0" u="none" strike="noStrike" dirty="0">
              <a:solidFill>
                <a:srgbClr val="4D4D4D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CHAPTER 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8CBD5-1D23-865F-5124-E3090ACCE18F}"/>
              </a:ext>
            </a:extLst>
          </p:cNvPr>
          <p:cNvSpPr txBox="1"/>
          <p:nvPr/>
        </p:nvSpPr>
        <p:spPr>
          <a:xfrm>
            <a:off x="1295400" y="3543300"/>
            <a:ext cx="157734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err="1"/>
              <a:t>크롤링이라는</a:t>
            </a:r>
            <a:r>
              <a:rPr lang="ko-KR" altLang="en-US" sz="3000" dirty="0"/>
              <a:t> 것을 처음 사용해봤는데 아직 완전히 이해하지는 못했다</a:t>
            </a:r>
            <a:r>
              <a:rPr lang="en-US" altLang="ko-KR" sz="3000" dirty="0"/>
              <a:t>. </a:t>
            </a:r>
            <a:r>
              <a:rPr lang="ko-KR" altLang="en-US" sz="3000" dirty="0"/>
              <a:t>좋은 경험이 되었고 더욱  공부에 힘을 내겠다</a:t>
            </a: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0" i="0" dirty="0">
                <a:effectLst/>
                <a:latin typeface="Abadi" panose="020B0604020104020204" pitchFamily="34" charset="0"/>
              </a:rPr>
              <a:t>학창시절에 배우기만 했던 </a:t>
            </a:r>
            <a:r>
              <a:rPr lang="en-US" altLang="ko-KR" sz="3000" b="0" i="0" dirty="0">
                <a:effectLst/>
                <a:latin typeface="Abadi" panose="020B0604020104020204" pitchFamily="34" charset="0"/>
              </a:rPr>
              <a:t>DDD </a:t>
            </a:r>
            <a:r>
              <a:rPr lang="ko-KR" altLang="en-US" sz="3000" b="0" i="0" dirty="0">
                <a:effectLst/>
                <a:latin typeface="Abadi" panose="020B0604020104020204" pitchFamily="34" charset="0"/>
              </a:rPr>
              <a:t>구조를 직접 구현해 보면서 코딩 실력이 예전에 비해서 많이 </a:t>
            </a:r>
            <a:r>
              <a:rPr lang="ko-KR" altLang="en-US" sz="3000" b="0" i="0" dirty="0" err="1">
                <a:effectLst/>
                <a:latin typeface="Abadi" panose="020B0604020104020204" pitchFamily="34" charset="0"/>
              </a:rPr>
              <a:t>늘은것</a:t>
            </a:r>
            <a:r>
              <a:rPr lang="ko-KR" altLang="en-US" sz="3000" b="0" i="0" dirty="0">
                <a:effectLst/>
                <a:latin typeface="Abadi" panose="020B0604020104020204" pitchFamily="34" charset="0"/>
              </a:rPr>
              <a:t> 같다</a:t>
            </a:r>
            <a:endParaRPr lang="en-US" altLang="ko-KR" sz="3000" b="0" i="0" dirty="0">
              <a:effectLst/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/>
              <a:t>익숙하지 않았던 </a:t>
            </a:r>
            <a:r>
              <a:rPr lang="en-US" altLang="ko-KR" sz="3000" dirty="0"/>
              <a:t>DDD</a:t>
            </a:r>
            <a:r>
              <a:rPr lang="ko-KR" altLang="en-US" sz="3000" dirty="0"/>
              <a:t>구조를 배우고 적용하며 설계와 구현에 대한 이해를 깊이 할 수 있었던 좋은 경험이었습니다</a:t>
            </a: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Ddd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구조에 더 많은 학습이 필요하다고 느껴졌고 많은 지식을 알아갔던 </a:t>
            </a:r>
            <a:r>
              <a:rPr lang="ko-KR" altLang="en-US" sz="32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시간이였던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거 같습니다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03300" y="6324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5400000">
            <a:off x="6515100" y="6807200"/>
            <a:ext cx="5295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557000" y="7112000"/>
            <a:ext cx="420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>
                <a:solidFill>
                  <a:srgbClr val="229BEE"/>
                </a:solidFill>
                <a:latin typeface="Pretendard Medium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000" y="8001000"/>
            <a:ext cx="4216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4500" b="0" i="0" u="none" strike="noStrike" dirty="0">
                <a:solidFill>
                  <a:srgbClr val="4D4D4D"/>
                </a:solidFill>
                <a:ea typeface="Pretendard Light"/>
              </a:rPr>
              <a:t>후기</a:t>
            </a:r>
            <a:r>
              <a:rPr lang="en-US" sz="4500" b="0" i="0" u="none" strike="noStrike" dirty="0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4500" b="0" i="0" u="none" strike="noStrike" dirty="0">
                <a:solidFill>
                  <a:srgbClr val="4D4D4D"/>
                </a:solidFill>
                <a:ea typeface="Pretendard Light"/>
              </a:rPr>
              <a:t>및</a:t>
            </a:r>
            <a:r>
              <a:rPr lang="en-US" sz="4500" b="0" i="0" u="none" strike="noStrike" dirty="0">
                <a:solidFill>
                  <a:srgbClr val="4D4D4D"/>
                </a:solidFill>
                <a:latin typeface="Pretendard Light"/>
              </a:rPr>
              <a:t> </a:t>
            </a:r>
            <a:r>
              <a:rPr lang="en-US" sz="4500" b="0" i="0" u="none" strike="noStrike" dirty="0" err="1">
                <a:solidFill>
                  <a:srgbClr val="4D4D4D"/>
                </a:solidFill>
                <a:latin typeface="Pretendard Light"/>
              </a:rPr>
              <a:t>QnA</a:t>
            </a:r>
            <a:endParaRPr lang="en-US" sz="4500" b="0" i="0" u="none" strike="noStrike" dirty="0">
              <a:solidFill>
                <a:srgbClr val="4D4D4D"/>
              </a:solidFill>
              <a:latin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14600" y="3517900"/>
            <a:ext cx="420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>
                <a:solidFill>
                  <a:srgbClr val="229BEE"/>
                </a:solidFill>
                <a:latin typeface="Pretendard Medium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27300" y="4406900"/>
            <a:ext cx="4203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4500" b="0" i="0" u="none" strike="noStrike">
                <a:solidFill>
                  <a:srgbClr val="4D4D4D"/>
                </a:solidFill>
                <a:ea typeface="Pretendard Light"/>
              </a:rPr>
              <a:t>팀</a:t>
            </a:r>
            <a:r>
              <a:rPr lang="en-US" sz="4500" b="0" i="0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4500" b="0" i="0" u="none" strike="noStrike">
                <a:solidFill>
                  <a:srgbClr val="4D4D4D"/>
                </a:solidFill>
                <a:ea typeface="Pretendard Light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40000" y="7061200"/>
            <a:ext cx="40894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>
                <a:solidFill>
                  <a:srgbClr val="229BEE"/>
                </a:solidFill>
                <a:latin typeface="Pretendard Medium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89200" y="7975600"/>
            <a:ext cx="4203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4500" b="0" i="0" u="none" strike="noStrike">
                <a:solidFill>
                  <a:srgbClr val="4D4D4D"/>
                </a:solidFill>
                <a:ea typeface="Pretendard Light"/>
              </a:rPr>
              <a:t>실행</a:t>
            </a:r>
            <a:r>
              <a:rPr lang="en-US" sz="4500" b="0" i="0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4500" b="0" i="0" u="none" strike="noStrike">
                <a:solidFill>
                  <a:srgbClr val="4D4D4D"/>
                </a:solidFill>
                <a:ea typeface="Pretendard Light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57000" y="3517900"/>
            <a:ext cx="420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>
                <a:solidFill>
                  <a:srgbClr val="229BEE"/>
                </a:solidFill>
                <a:latin typeface="Pretendard Medium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57000" y="4419600"/>
            <a:ext cx="4203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4500" b="0" i="0" u="none" strike="noStrike">
                <a:solidFill>
                  <a:srgbClr val="4D4D4D"/>
                </a:solidFill>
                <a:ea typeface="Pretendard Light"/>
              </a:rPr>
              <a:t>프로젝트</a:t>
            </a:r>
            <a:r>
              <a:rPr lang="en-US" sz="4500" b="0" i="0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4500" b="0" i="0" u="none" strike="noStrike">
                <a:solidFill>
                  <a:srgbClr val="4D4D4D"/>
                </a:solidFill>
                <a:ea typeface="Pretendard Light"/>
              </a:rPr>
              <a:t>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76500" y="990600"/>
            <a:ext cx="13335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 dirty="0">
                <a:solidFill>
                  <a:srgbClr val="4D4D4D"/>
                </a:solidFill>
                <a:ea typeface="Pretendard Medium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91400" y="647700"/>
            <a:ext cx="3492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4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98600" y="8331200"/>
            <a:ext cx="6045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3500" y="3708400"/>
            <a:ext cx="8293100" cy="337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19000" b="0" i="0" u="none" strike="noStrike">
                <a:solidFill>
                  <a:srgbClr val="229BEE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8600" y="6654800"/>
            <a:ext cx="9080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ko-KR" sz="8400" b="0" i="0" u="none" strike="noStrike">
                <a:solidFill>
                  <a:srgbClr val="4D4D4D"/>
                </a:solidFill>
                <a:ea typeface="Pretendard Medium"/>
              </a:rPr>
              <a:t>팀</a:t>
            </a:r>
            <a:r>
              <a:rPr lang="en-US" sz="8400" b="0" i="0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400" b="0" i="0" u="none" strike="noStrike">
                <a:solidFill>
                  <a:srgbClr val="4D4D4D"/>
                </a:solidFill>
                <a:ea typeface="Pretendard Medium"/>
              </a:rPr>
              <a:t>소개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3441700"/>
            <a:ext cx="16281400" cy="577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76500" y="10668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팀원</a:t>
            </a:r>
            <a:r>
              <a:rPr lang="en-US" sz="7900" b="0" i="0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98600" y="8331200"/>
            <a:ext cx="6045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3500" y="3708400"/>
            <a:ext cx="8293100" cy="337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19000" b="0" i="0" u="none" strike="noStrike">
                <a:solidFill>
                  <a:srgbClr val="229BEE"/>
                </a:solidFill>
                <a:latin typeface="Pretendard Medium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8600" y="6654800"/>
            <a:ext cx="9080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ko-KR" sz="8400" b="0" i="0" u="none" strike="noStrike">
                <a:solidFill>
                  <a:srgbClr val="4D4D4D"/>
                </a:solidFill>
                <a:ea typeface="Pretendard Medium"/>
              </a:rPr>
              <a:t>프로젝트</a:t>
            </a:r>
            <a:r>
              <a:rPr lang="en-US" sz="8400" b="0" i="0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400" b="0" i="0" u="none" strike="noStrike">
                <a:solidFill>
                  <a:srgbClr val="4D4D4D"/>
                </a:solidFill>
                <a:ea typeface="Pretendard Medium"/>
              </a:rPr>
              <a:t>설명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76500" y="10795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프로젝트</a:t>
            </a:r>
            <a:r>
              <a:rPr lang="en-US" sz="7900" b="0" i="0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목표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2997200"/>
            <a:ext cx="7645400" cy="179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1905000" y="3886200"/>
            <a:ext cx="12827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5200" y="3568700"/>
            <a:ext cx="1638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7000" y="3467100"/>
            <a:ext cx="5829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Domain Driven Design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학습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사항을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python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으로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구현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2997200"/>
            <a:ext cx="7645400" cy="179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10439400" y="3886200"/>
            <a:ext cx="12827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474200" y="3568700"/>
            <a:ext cx="1638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88700" y="3619500"/>
            <a:ext cx="571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Crawling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방식이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잘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동작하는지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검증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5143500"/>
            <a:ext cx="76454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1930400" y="6032500"/>
            <a:ext cx="12827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65200" y="5715000"/>
            <a:ext cx="1638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67000" y="5765800"/>
            <a:ext cx="571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README.md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작성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방법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습득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5143500"/>
            <a:ext cx="7645400" cy="179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10439400" y="6032500"/>
            <a:ext cx="12827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474200" y="5715000"/>
            <a:ext cx="1638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88700" y="5765800"/>
            <a:ext cx="571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streamlit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을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활용한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UI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구성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7112000"/>
            <a:ext cx="7645400" cy="1790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1930400" y="8001000"/>
            <a:ext cx="1282700" cy="25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65200" y="7683500"/>
            <a:ext cx="1638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67000" y="7480300"/>
            <a:ext cx="5715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MYSQL DB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에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데이터를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삽입하고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꺼내오는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방법에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대한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동작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검증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7112000"/>
            <a:ext cx="7645400" cy="1790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10439400" y="8001000"/>
            <a:ext cx="1282700" cy="2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9474200" y="7683500"/>
            <a:ext cx="1638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88700" y="7747000"/>
            <a:ext cx="571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학습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내용들에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대한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전반적인</a:t>
            </a:r>
            <a:r>
              <a:rPr lang="en-US" sz="3000" b="0" i="0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D4D4D"/>
                </a:solidFill>
                <a:ea typeface="Pretendard Regular"/>
              </a:rPr>
              <a:t>복습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3378200"/>
            <a:ext cx="8255000" cy="591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4254500"/>
            <a:ext cx="4762500" cy="408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00" y="3530600"/>
            <a:ext cx="2095500" cy="579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3479800"/>
            <a:ext cx="8255000" cy="591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" y="3937000"/>
            <a:ext cx="5791200" cy="497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800" y="3238500"/>
            <a:ext cx="2095500" cy="6172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476500" y="10795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도메인</a:t>
            </a:r>
            <a:r>
              <a:rPr lang="en-US" sz="7900" b="0" i="0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FAD2FD-9125-0925-99EA-806A0E28C707}"/>
              </a:ext>
            </a:extLst>
          </p:cNvPr>
          <p:cNvGrpSpPr/>
          <p:nvPr/>
        </p:nvGrpSpPr>
        <p:grpSpPr>
          <a:xfrm>
            <a:off x="9474200" y="4254500"/>
            <a:ext cx="7696200" cy="1790700"/>
            <a:chOff x="9474200" y="4254500"/>
            <a:chExt cx="7696200" cy="17907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25000" y="4254500"/>
              <a:ext cx="7645400" cy="17907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1">
              <a:alphaModFix amt="80000"/>
            </a:blip>
            <a:stretch>
              <a:fillRect/>
            </a:stretch>
          </p:blipFill>
          <p:spPr>
            <a:xfrm rot="5400000">
              <a:off x="10426700" y="5130800"/>
              <a:ext cx="1282700" cy="254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9474200" y="4813300"/>
              <a:ext cx="16383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500" b="0" i="0" u="none" strike="noStrike" dirty="0">
                  <a:solidFill>
                    <a:srgbClr val="229BEE"/>
                  </a:solidFill>
                  <a:latin typeface="Pretendard Medium"/>
                </a:rPr>
                <a:t>01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531600" y="4851400"/>
              <a:ext cx="46355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en-US" sz="3000" b="0" i="0" u="none" strike="noStrike" dirty="0">
                  <a:solidFill>
                    <a:srgbClr val="4D4D4D"/>
                  </a:solidFill>
                  <a:latin typeface="Pretendard Regular"/>
                </a:rPr>
                <a:t>Domain</a:t>
              </a:r>
              <a:r>
                <a:rPr lang="ko-KR" sz="3000" b="0" i="0" u="none" strike="noStrike" dirty="0">
                  <a:solidFill>
                    <a:srgbClr val="4D4D4D"/>
                  </a:solidFill>
                  <a:ea typeface="Pretendard Regular"/>
                </a:rPr>
                <a:t>은</a:t>
              </a:r>
              <a:r>
                <a:rPr lang="en-US" sz="3000" b="0" i="0" u="none" strike="noStrike" dirty="0">
                  <a:solidFill>
                    <a:srgbClr val="4D4D4D"/>
                  </a:solidFill>
                  <a:latin typeface="Pretendard Regular"/>
                </a:rPr>
                <a:t> </a:t>
              </a:r>
              <a:r>
                <a:rPr lang="ko-KR" sz="3000" b="0" i="0" u="none" strike="noStrike" dirty="0">
                  <a:solidFill>
                    <a:srgbClr val="4D4D4D"/>
                  </a:solidFill>
                  <a:ea typeface="Pretendard Regular"/>
                </a:rPr>
                <a:t>총</a:t>
              </a:r>
              <a:r>
                <a:rPr lang="en-US" sz="3000" b="0" i="0" u="none" strike="noStrike" dirty="0">
                  <a:solidFill>
                    <a:srgbClr val="4D4D4D"/>
                  </a:solidFill>
                  <a:latin typeface="Pretendard Regular"/>
                </a:rPr>
                <a:t> 4</a:t>
              </a:r>
              <a:r>
                <a:rPr lang="ko-KR" sz="3000" b="0" i="0" u="none" strike="noStrike" dirty="0">
                  <a:solidFill>
                    <a:srgbClr val="4D4D4D"/>
                  </a:solidFill>
                  <a:ea typeface="Pretendard Regular"/>
                </a:rPr>
                <a:t>개로</a:t>
              </a:r>
              <a:r>
                <a:rPr lang="en-US" sz="3000" b="0" i="0" u="none" strike="noStrike" dirty="0">
                  <a:solidFill>
                    <a:srgbClr val="4D4D4D"/>
                  </a:solidFill>
                  <a:latin typeface="Pretendard Regular"/>
                </a:rPr>
                <a:t> </a:t>
              </a:r>
              <a:r>
                <a:rPr lang="ko-KR" sz="3000" b="0" i="0" u="none" strike="noStrike" dirty="0">
                  <a:solidFill>
                    <a:srgbClr val="4D4D4D"/>
                  </a:solidFill>
                  <a:ea typeface="Pretendard Regular"/>
                </a:rPr>
                <a:t>구성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0" y="6553200"/>
            <a:ext cx="76454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5400000">
            <a:off x="10439400" y="7442200"/>
            <a:ext cx="12827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474200" y="7112000"/>
            <a:ext cx="1638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9BEE"/>
                </a:solidFill>
                <a:latin typeface="Pretendard Medium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88700" y="6921500"/>
            <a:ext cx="5715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dirty="0">
                <a:solidFill>
                  <a:srgbClr val="4D4D4D"/>
                </a:solidFill>
                <a:ea typeface="Pretendard Regular"/>
              </a:rPr>
              <a:t>각</a:t>
            </a:r>
            <a:r>
              <a:rPr lang="en-US" sz="3000" b="0" i="0" u="none" strike="noStrike" dirty="0">
                <a:solidFill>
                  <a:srgbClr val="4D4D4D"/>
                </a:solidFill>
                <a:latin typeface="Pretendard Regular"/>
              </a:rPr>
              <a:t> Domain</a:t>
            </a:r>
            <a:r>
              <a:rPr lang="ko-KR" sz="3000" b="0" i="0" u="none" strike="noStrike" dirty="0">
                <a:solidFill>
                  <a:srgbClr val="4D4D4D"/>
                </a:solidFill>
                <a:ea typeface="Pretendard Regular"/>
              </a:rPr>
              <a:t>은</a:t>
            </a:r>
            <a:r>
              <a:rPr lang="en-US" sz="3000" b="0" i="0" u="none" strike="noStrike" dirty="0">
                <a:solidFill>
                  <a:srgbClr val="4D4D4D"/>
                </a:solidFill>
                <a:latin typeface="Pretendard Regular"/>
              </a:rPr>
              <a:t> controller, entity, repository, service </a:t>
            </a:r>
            <a:r>
              <a:rPr lang="ko-KR" sz="3000" b="0" i="0" u="none" strike="noStrike" dirty="0">
                <a:solidFill>
                  <a:srgbClr val="4D4D4D"/>
                </a:solidFill>
                <a:ea typeface="Pretendard Regular"/>
              </a:rPr>
              <a:t>등</a:t>
            </a:r>
            <a:r>
              <a:rPr lang="en-US" sz="3000" b="0" i="0" u="none" strike="noStrike" dirty="0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4D4D4D"/>
                </a:solidFill>
                <a:ea typeface="Pretendard Regular"/>
              </a:rPr>
              <a:t>구성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76500" y="10668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코드분석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016000" y="3683000"/>
            <a:ext cx="48514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16000" y="3568700"/>
            <a:ext cx="1498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3300" b="0" i="0" u="none" strike="noStrike" dirty="0">
              <a:solidFill>
                <a:srgbClr val="4D4D4D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3300" y="30226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600" b="0" i="0" u="none" strike="noStrike" dirty="0">
              <a:solidFill>
                <a:srgbClr val="229BEE"/>
              </a:solidFill>
              <a:ea typeface="Pretendard Medium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B3F03BA6-A2AC-C8F8-B10A-7EEDFBFC8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794000"/>
            <a:ext cx="7645400" cy="17907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4F9A69-218D-E974-E6E9-45E5FE86AAAA}"/>
              </a:ext>
            </a:extLst>
          </p:cNvPr>
          <p:cNvGrpSpPr/>
          <p:nvPr/>
        </p:nvGrpSpPr>
        <p:grpSpPr>
          <a:xfrm>
            <a:off x="9093200" y="3041650"/>
            <a:ext cx="6473825" cy="1282700"/>
            <a:chOff x="9474200" y="4502150"/>
            <a:chExt cx="6473825" cy="1282700"/>
          </a:xfrm>
        </p:grpSpPr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9018E18F-59BA-1D68-7BB7-6F452A01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5400000">
              <a:off x="10426700" y="5130800"/>
              <a:ext cx="1282700" cy="25400"/>
            </a:xfrm>
            <a:prstGeom prst="rect">
              <a:avLst/>
            </a:prstGeom>
          </p:spPr>
        </p:pic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19B3DD95-34BA-7804-6D69-FFB422F5AA8F}"/>
                </a:ext>
              </a:extLst>
            </p:cNvPr>
            <p:cNvSpPr txBox="1"/>
            <p:nvPr/>
          </p:nvSpPr>
          <p:spPr>
            <a:xfrm>
              <a:off x="9474200" y="4813300"/>
              <a:ext cx="16383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500" b="0" i="0" u="none" strike="noStrike" dirty="0">
                  <a:solidFill>
                    <a:srgbClr val="229BEE"/>
                  </a:solidFill>
                  <a:latin typeface="Pretendard Medium"/>
                </a:rPr>
                <a:t>01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C425800A-E10A-3DD9-0958-CBC761708C02}"/>
                </a:ext>
              </a:extLst>
            </p:cNvPr>
            <p:cNvSpPr txBox="1"/>
            <p:nvPr/>
          </p:nvSpPr>
          <p:spPr>
            <a:xfrm>
              <a:off x="11198225" y="4542061"/>
              <a:ext cx="4749800" cy="933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en-US" altLang="ko-KR" sz="3000" dirty="0" err="1">
                  <a:solidFill>
                    <a:srgbClr val="4D4D4D"/>
                  </a:solidFill>
                  <a:latin typeface="Pretendard Regular"/>
                  <a:ea typeface="Pretendard Regular"/>
                </a:rPr>
                <a:t>Webdriver</a:t>
              </a:r>
              <a:r>
                <a:rPr lang="ko-KR" altLang="en-US" sz="3000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를 통해 </a:t>
              </a:r>
              <a:r>
                <a:rPr lang="en-US" altLang="ko-KR" sz="3000" dirty="0" err="1">
                  <a:solidFill>
                    <a:srgbClr val="4D4D4D"/>
                  </a:solidFill>
                  <a:latin typeface="Pretendard Regular"/>
                  <a:ea typeface="Pretendard Regular"/>
                </a:rPr>
                <a:t>base_url</a:t>
              </a:r>
              <a:r>
                <a:rPr lang="ko-KR" altLang="en-US" sz="3000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에서 </a:t>
              </a:r>
              <a:r>
                <a:rPr lang="ko-KR" altLang="en-US" sz="3000" dirty="0" err="1">
                  <a:solidFill>
                    <a:srgbClr val="4D4D4D"/>
                  </a:solidFill>
                  <a:latin typeface="Pretendard Regular"/>
                  <a:ea typeface="Pretendard Regular"/>
                </a:rPr>
                <a:t>크롤링을</a:t>
              </a:r>
              <a:r>
                <a:rPr lang="ko-KR" altLang="en-US" sz="3000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 한다</a:t>
              </a:r>
              <a:endParaRPr lang="ko-KR" sz="3000" b="0" i="0" u="none" strike="noStrike" dirty="0">
                <a:solidFill>
                  <a:srgbClr val="4D4D4D"/>
                </a:solidFill>
                <a:ea typeface="Pretendard Regular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FA77EBB-FF45-B766-4C11-15FB14898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300" y="2737051"/>
            <a:ext cx="7340600" cy="7082935"/>
          </a:xfrm>
          <a:prstGeom prst="rect">
            <a:avLst/>
          </a:prstGeom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DFB70ADD-F567-7CCC-086E-102359E95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6084" y="4867175"/>
            <a:ext cx="7645400" cy="17907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133E49-FFCB-9D08-2531-6E1091515B07}"/>
              </a:ext>
            </a:extLst>
          </p:cNvPr>
          <p:cNvGrpSpPr/>
          <p:nvPr/>
        </p:nvGrpSpPr>
        <p:grpSpPr>
          <a:xfrm>
            <a:off x="9125284" y="5114825"/>
            <a:ext cx="7638715" cy="1282700"/>
            <a:chOff x="9474200" y="4502150"/>
            <a:chExt cx="7638715" cy="1282700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7A5E06D2-D71C-29A0-B9E3-AA4EE007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5400000">
              <a:off x="10426700" y="5130800"/>
              <a:ext cx="1282700" cy="25400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4E0886D5-1FDC-E1CB-8C97-8196C0B16612}"/>
                </a:ext>
              </a:extLst>
            </p:cNvPr>
            <p:cNvSpPr txBox="1"/>
            <p:nvPr/>
          </p:nvSpPr>
          <p:spPr>
            <a:xfrm>
              <a:off x="9474200" y="4813300"/>
              <a:ext cx="16383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500" b="0" i="0" u="none" strike="noStrike" dirty="0">
                  <a:solidFill>
                    <a:srgbClr val="229BEE"/>
                  </a:solidFill>
                  <a:latin typeface="Pretendard Medium"/>
                </a:rPr>
                <a:t>02</a:t>
              </a:r>
            </a:p>
          </p:txBody>
        </p:sp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395927FC-BA3C-0EF2-5AAE-C5F4A9387123}"/>
                </a:ext>
              </a:extLst>
            </p:cNvPr>
            <p:cNvSpPr txBox="1"/>
            <p:nvPr/>
          </p:nvSpPr>
          <p:spPr>
            <a:xfrm>
              <a:off x="11198225" y="4542061"/>
              <a:ext cx="5914690" cy="1060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ko-KR" altLang="en-US" sz="3000" b="0" i="0" u="none" strike="noStrike" dirty="0" err="1">
                  <a:solidFill>
                    <a:srgbClr val="4D4D4D"/>
                  </a:solidFill>
                  <a:latin typeface="Pretendard Regular"/>
                  <a:ea typeface="Pretendard Regular"/>
                </a:rPr>
                <a:t>입력받은</a:t>
              </a:r>
              <a:r>
                <a:rPr lang="ko-KR" altLang="en-US" sz="3000" b="0" i="0" u="none" strike="noStrike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 </a:t>
              </a:r>
              <a:r>
                <a:rPr lang="en-US" altLang="ko-KR" sz="3000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index</a:t>
              </a:r>
              <a:r>
                <a:rPr lang="ko-KR" altLang="en-US" sz="3000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를 기반으로 자동차 모델의 상세 페이지로 이동</a:t>
              </a:r>
              <a:endParaRPr lang="ko-KR" sz="3000" b="0" i="0" u="none" strike="noStrike" dirty="0">
                <a:solidFill>
                  <a:srgbClr val="4D4D4D"/>
                </a:solidFill>
                <a:ea typeface="Pretendard Regular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B88C75A-A12C-1BD6-75C6-42290785F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1601" y="6773986"/>
            <a:ext cx="7829884" cy="26099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8E21EEE-3B31-BA8A-1649-968B6248038B}"/>
              </a:ext>
            </a:extLst>
          </p:cNvPr>
          <p:cNvSpPr txBox="1"/>
          <p:nvPr/>
        </p:nvSpPr>
        <p:spPr>
          <a:xfrm>
            <a:off x="8975558" y="9441934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가져오는 정보들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B627B4-9409-2B00-C76F-1D08C18E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81F6D5A8-5B5C-A83C-068E-4A9926FB0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4722E9-9234-9DAD-BE58-A4AA6163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05A7AB9-D5EB-8422-C920-60AE506F9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B4D5BDA-201B-1B66-AE26-8CF231057CB9}"/>
              </a:ext>
            </a:extLst>
          </p:cNvPr>
          <p:cNvSpPr txBox="1"/>
          <p:nvPr/>
        </p:nvSpPr>
        <p:spPr>
          <a:xfrm>
            <a:off x="2476500" y="10668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0" i="0" u="none" strike="noStrike">
                <a:solidFill>
                  <a:srgbClr val="4D4D4D"/>
                </a:solidFill>
                <a:ea typeface="Pretendard Medium"/>
              </a:rPr>
              <a:t>코드분석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157E4C9-148E-7B49-BA13-0A2BAF9B29B3}"/>
              </a:ext>
            </a:extLst>
          </p:cNvPr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>
                <a:solidFill>
                  <a:srgbClr val="229BEE"/>
                </a:solidFill>
                <a:latin typeface="Pretendard Regular"/>
              </a:rPr>
              <a:t>COACH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6F537A2-7063-2E99-A0A0-2E86C3249A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CBFEB319-702B-BE08-2417-53997238E3B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016000" y="3683000"/>
            <a:ext cx="48514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9525F06-6344-D700-126C-3CEED006E0A9}"/>
              </a:ext>
            </a:extLst>
          </p:cNvPr>
          <p:cNvSpPr txBox="1"/>
          <p:nvPr/>
        </p:nvSpPr>
        <p:spPr>
          <a:xfrm>
            <a:off x="1016000" y="3568700"/>
            <a:ext cx="14986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3300" b="0" i="0" u="none" strike="noStrike" dirty="0">
              <a:solidFill>
                <a:srgbClr val="4D4D4D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9360AD7-F8E5-F82D-EE66-12C355D656D3}"/>
              </a:ext>
            </a:extLst>
          </p:cNvPr>
          <p:cNvSpPr txBox="1"/>
          <p:nvPr/>
        </p:nvSpPr>
        <p:spPr>
          <a:xfrm>
            <a:off x="1003300" y="30226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600" b="0" i="0" u="none" strike="noStrike" dirty="0">
              <a:solidFill>
                <a:srgbClr val="229BEE"/>
              </a:solidFill>
              <a:ea typeface="Pretendard Medium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0F3F327E-9A8D-1677-E706-151C4A676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794000"/>
            <a:ext cx="7645400" cy="17907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0D600F-00F5-DA8B-29CB-07CE2390FA06}"/>
              </a:ext>
            </a:extLst>
          </p:cNvPr>
          <p:cNvGrpSpPr/>
          <p:nvPr/>
        </p:nvGrpSpPr>
        <p:grpSpPr>
          <a:xfrm>
            <a:off x="9093200" y="3041650"/>
            <a:ext cx="6473825" cy="1282700"/>
            <a:chOff x="9474200" y="4502150"/>
            <a:chExt cx="6473825" cy="1282700"/>
          </a:xfrm>
        </p:grpSpPr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D130A514-3EA9-5C05-85B6-00B9C5EA1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5400000">
              <a:off x="10426700" y="5130800"/>
              <a:ext cx="1282700" cy="25400"/>
            </a:xfrm>
            <a:prstGeom prst="rect">
              <a:avLst/>
            </a:prstGeom>
          </p:spPr>
        </p:pic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DFFC4AA2-6704-0AC7-B356-AB563E3FEFE6}"/>
                </a:ext>
              </a:extLst>
            </p:cNvPr>
            <p:cNvSpPr txBox="1"/>
            <p:nvPr/>
          </p:nvSpPr>
          <p:spPr>
            <a:xfrm>
              <a:off x="9474200" y="4813300"/>
              <a:ext cx="16383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500" b="0" i="0" u="none" strike="noStrike" dirty="0">
                  <a:solidFill>
                    <a:srgbClr val="229BEE"/>
                  </a:solidFill>
                  <a:latin typeface="Pretendard Medium"/>
                </a:rPr>
                <a:t>01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392E8CA4-AA3F-2053-977B-C961CA4A6C57}"/>
                </a:ext>
              </a:extLst>
            </p:cNvPr>
            <p:cNvSpPr txBox="1"/>
            <p:nvPr/>
          </p:nvSpPr>
          <p:spPr>
            <a:xfrm>
              <a:off x="11198225" y="4542061"/>
              <a:ext cx="4749800" cy="933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ko-KR" altLang="en-US" sz="3000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엑셀 파일에 있는 정보들 확인</a:t>
              </a:r>
              <a:endParaRPr lang="ko-KR" sz="3000" b="0" i="0" u="none" strike="noStrike" dirty="0">
                <a:solidFill>
                  <a:srgbClr val="4D4D4D"/>
                </a:solidFill>
                <a:ea typeface="Pretendard Regular"/>
              </a:endParaRPr>
            </a:p>
          </p:txBody>
        </p:sp>
      </p:grpSp>
      <p:pic>
        <p:nvPicPr>
          <p:cNvPr id="28" name="Picture 5">
            <a:extLst>
              <a:ext uri="{FF2B5EF4-FFF2-40B4-BE49-F238E27FC236}">
                <a16:creationId xmlns:a16="http://schemas.microsoft.com/office/drawing/2014/main" id="{1A1E1F86-3914-8688-FABF-04C151ED5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6084" y="4867175"/>
            <a:ext cx="7645400" cy="17907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20A912-1DCD-13A2-12E5-248A1DA0E555}"/>
              </a:ext>
            </a:extLst>
          </p:cNvPr>
          <p:cNvGrpSpPr/>
          <p:nvPr/>
        </p:nvGrpSpPr>
        <p:grpSpPr>
          <a:xfrm>
            <a:off x="9125284" y="5114825"/>
            <a:ext cx="7638715" cy="1282700"/>
            <a:chOff x="9474200" y="4502150"/>
            <a:chExt cx="7638715" cy="1282700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EEC6887E-73CC-29A9-DB6D-95398DC56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</a:blip>
            <a:stretch>
              <a:fillRect/>
            </a:stretch>
          </p:blipFill>
          <p:spPr>
            <a:xfrm rot="5400000">
              <a:off x="10426700" y="5130800"/>
              <a:ext cx="1282700" cy="25400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D771109-5D14-E106-5063-05F5C3449A26}"/>
                </a:ext>
              </a:extLst>
            </p:cNvPr>
            <p:cNvSpPr txBox="1"/>
            <p:nvPr/>
          </p:nvSpPr>
          <p:spPr>
            <a:xfrm>
              <a:off x="9474200" y="4813300"/>
              <a:ext cx="16383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500" b="0" i="0" u="none" strike="noStrike" dirty="0">
                  <a:solidFill>
                    <a:srgbClr val="229BEE"/>
                  </a:solidFill>
                  <a:latin typeface="Pretendard Medium"/>
                </a:rPr>
                <a:t>02</a:t>
              </a:r>
            </a:p>
          </p:txBody>
        </p:sp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E747138A-6807-B8D3-4620-84544DD9349D}"/>
                </a:ext>
              </a:extLst>
            </p:cNvPr>
            <p:cNvSpPr txBox="1"/>
            <p:nvPr/>
          </p:nvSpPr>
          <p:spPr>
            <a:xfrm>
              <a:off x="11198225" y="4542061"/>
              <a:ext cx="5914690" cy="10604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ko-KR" altLang="en-US" sz="3000" b="0" i="0" u="none" strike="noStrike" dirty="0">
                  <a:solidFill>
                    <a:srgbClr val="4D4D4D"/>
                  </a:solidFill>
                  <a:latin typeface="Pretendard Regular"/>
                  <a:ea typeface="Pretendard Regular"/>
                </a:rPr>
                <a:t>정보들을 리스트로 전환 </a:t>
              </a:r>
              <a:endParaRPr lang="ko-KR" sz="3000" b="0" i="0" u="none" strike="noStrike" dirty="0">
                <a:solidFill>
                  <a:srgbClr val="4D4D4D"/>
                </a:solidFill>
                <a:ea typeface="Pretendard Regular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F126F9-15ED-4A50-B9D3-05ED127D6279}"/>
              </a:ext>
            </a:extLst>
          </p:cNvPr>
          <p:cNvSpPr txBox="1"/>
          <p:nvPr/>
        </p:nvSpPr>
        <p:spPr>
          <a:xfrm>
            <a:off x="11063705" y="8265819"/>
            <a:ext cx="387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가져오는 정보들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832821-CA01-1790-4F7A-5C9A32312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340" y="2717199"/>
            <a:ext cx="6491588" cy="70899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818C55-9162-F689-0485-EEDA971DA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6084" y="6724450"/>
            <a:ext cx="2609946" cy="30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284</Words>
  <Application>Microsoft Office PowerPoint</Application>
  <PresentationFormat>사용자 지정</PresentationFormat>
  <Paragraphs>95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Abadi</vt:lpstr>
      <vt:lpstr>Pretendard Regular</vt:lpstr>
      <vt:lpstr>Pretendard Medium</vt:lpstr>
      <vt:lpstr>Arial</vt:lpstr>
      <vt:lpstr>Calibri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왕환민</dc:creator>
  <cp:lastModifiedBy>환민 왕</cp:lastModifiedBy>
  <cp:revision>12</cp:revision>
  <dcterms:created xsi:type="dcterms:W3CDTF">2006-08-16T00:00:00Z</dcterms:created>
  <dcterms:modified xsi:type="dcterms:W3CDTF">2024-12-09T05:17:03Z</dcterms:modified>
</cp:coreProperties>
</file>